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sldIdLst>
    <p:sldId id="280" r:id="rId5"/>
    <p:sldId id="282" r:id="rId6"/>
    <p:sldId id="283" r:id="rId7"/>
    <p:sldId id="284" r:id="rId8"/>
  </p:sldIdLst>
  <p:sldSz cx="12192000" cy="6858000"/>
  <p:notesSz cx="6858000" cy="9144000"/>
  <p:custDataLst>
    <p:tags r:id="rId9"/>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19" autoAdjust="0"/>
  </p:normalViewPr>
  <p:slideViewPr>
    <p:cSldViewPr snapToGrid="0">
      <p:cViewPr varScale="1">
        <p:scale>
          <a:sx n="63" d="100"/>
          <a:sy n="63" d="100"/>
        </p:scale>
        <p:origin x="732" y="6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tableStyles" Target="tableStyle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theme" Target="theme/theme1.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viewProps" Target="viewProps.xml"/><Relationship Id="rId5" Type="http://schemas.openxmlformats.org/officeDocument/2006/relationships/slide" Target="slides/slide1.xml"/><Relationship Id="rId10"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tags" Target="tags/tag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e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7/30/2021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9029819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7/30/2021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198098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7/30/2021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681927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7/30/2021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85209809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7/30/2021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0632439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7/30/2021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7975862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7/30/2021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25455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7/30/2021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062771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7/30/2021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6642051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7/30/2021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157741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t>7/30/2021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203152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7/30/2021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343349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7/30/2021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515851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7/30/2021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0581491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7/30/2021</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425126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ags" Target="../tags/tag2.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vmlDrawing" Target="../drawings/vmlDrawing1.vml"/><Relationship Id="rId2" Type="http://schemas.openxmlformats.org/officeDocument/2006/relationships/slideLayout" Target="../slideLayouts/slideLayout2.xml"/><Relationship Id="rId16" Type="http://schemas.openxmlformats.org/officeDocument/2006/relationships/theme" Target="../theme/theme1.xml"/><Relationship Id="rId20" Type="http://schemas.openxmlformats.org/officeDocument/2006/relationships/image" Target="../media/image2.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oleObject" Target="../embeddings/oleObject1.bin"/><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B74A1220-CE5D-449C-B4DB-F4E4DBE42EDE}"/>
              </a:ext>
            </a:extLst>
          </p:cNvPr>
          <p:cNvGraphicFramePr>
            <a:graphicFrameLocks noChangeAspect="1"/>
          </p:cNvGraphicFramePr>
          <p:nvPr userDrawn="1">
            <p:custDataLst>
              <p:tags r:id="rId18"/>
            </p:custDataLst>
            <p:extLst>
              <p:ext uri="{D42A27DB-BD31-4B8C-83A1-F6EECF244321}">
                <p14:modId xmlns:p14="http://schemas.microsoft.com/office/powerpoint/2010/main" val="42607533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028" name="think-cell Slide" r:id="rId19" imgW="395" imgH="396" progId="TCLayout.ActiveDocument.1">
                  <p:embed/>
                </p:oleObj>
              </mc:Choice>
              <mc:Fallback>
                <p:oleObj name="think-cell Slide" r:id="rId19" imgW="395" imgH="396" progId="TCLayout.ActiveDocument.1">
                  <p:embed/>
                  <p:pic>
                    <p:nvPicPr>
                      <p:cNvPr id="0" name=""/>
                      <p:cNvPicPr/>
                      <p:nvPr/>
                    </p:nvPicPr>
                    <p:blipFill>
                      <a:blip r:embed="rId20"/>
                      <a:stretch>
                        <a:fillRect/>
                      </a:stretch>
                    </p:blipFill>
                    <p:spPr>
                      <a:xfrm>
                        <a:off x="1588" y="1588"/>
                        <a:ext cx="1588" cy="1588"/>
                      </a:xfrm>
                      <a:prstGeom prst="rect">
                        <a:avLst/>
                      </a:prstGeom>
                    </p:spPr>
                  </p:pic>
                </p:oleObj>
              </mc:Fallback>
            </mc:AlternateContent>
          </a:graphicData>
        </a:graphic>
      </p:graphicFrame>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7/30/2021</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4012744071"/>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Lst>
  <p:hf sldNum="0" hdr="0" ftr="0" dt="0"/>
  <p:txStyles>
    <p:title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7.jpg"/><Relationship Id="rId2" Type="http://schemas.openxmlformats.org/officeDocument/2006/relationships/tags" Target="../tags/tag3.xml"/><Relationship Id="rId1" Type="http://schemas.openxmlformats.org/officeDocument/2006/relationships/vmlDrawing" Target="../drawings/vmlDrawing2.vml"/><Relationship Id="rId6" Type="http://schemas.openxmlformats.org/officeDocument/2006/relationships/image" Target="../media/image2.emf"/><Relationship Id="rId5" Type="http://schemas.openxmlformats.org/officeDocument/2006/relationships/oleObject" Target="../embeddings/oleObject2.bin"/><Relationship Id="rId4" Type="http://schemas.openxmlformats.org/officeDocument/2006/relationships/image" Target="../media/image1.jpe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4.xml"/><Relationship Id="rId1" Type="http://schemas.openxmlformats.org/officeDocument/2006/relationships/vmlDrawing" Target="../drawings/vmlDrawing3.vml"/><Relationship Id="rId5" Type="http://schemas.openxmlformats.org/officeDocument/2006/relationships/image" Target="../media/image2.emf"/><Relationship Id="rId4" Type="http://schemas.openxmlformats.org/officeDocument/2006/relationships/oleObject" Target="../embeddings/oleObject3.bin"/></Relationships>
</file>

<file path=ppt/slides/_rels/slide3.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slideLayout" Target="../slideLayouts/slideLayout2.xml"/><Relationship Id="rId7" Type="http://schemas.openxmlformats.org/officeDocument/2006/relationships/image" Target="../media/image9.svg"/><Relationship Id="rId2" Type="http://schemas.openxmlformats.org/officeDocument/2006/relationships/tags" Target="../tags/tag5.xml"/><Relationship Id="rId1" Type="http://schemas.openxmlformats.org/officeDocument/2006/relationships/vmlDrawing" Target="../drawings/vmlDrawing4.vml"/><Relationship Id="rId6" Type="http://schemas.openxmlformats.org/officeDocument/2006/relationships/image" Target="../media/image8.png"/><Relationship Id="rId11" Type="http://schemas.openxmlformats.org/officeDocument/2006/relationships/image" Target="../media/image13.svg"/><Relationship Id="rId5" Type="http://schemas.openxmlformats.org/officeDocument/2006/relationships/image" Target="../media/image2.emf"/><Relationship Id="rId10" Type="http://schemas.openxmlformats.org/officeDocument/2006/relationships/image" Target="../media/image12.png"/><Relationship Id="rId4" Type="http://schemas.openxmlformats.org/officeDocument/2006/relationships/oleObject" Target="../embeddings/oleObject4.bin"/><Relationship Id="rId9" Type="http://schemas.openxmlformats.org/officeDocument/2006/relationships/image" Target="../media/image11.svg"/></Relationships>
</file>

<file path=ppt/slides/_rels/slide4.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slideLayout" Target="../slideLayouts/slideLayout9.xml"/><Relationship Id="rId7" Type="http://schemas.openxmlformats.org/officeDocument/2006/relationships/image" Target="../media/image15.png"/><Relationship Id="rId2" Type="http://schemas.openxmlformats.org/officeDocument/2006/relationships/tags" Target="../tags/tag6.xml"/><Relationship Id="rId1" Type="http://schemas.openxmlformats.org/officeDocument/2006/relationships/vmlDrawing" Target="../drawings/vmlDrawing5.vml"/><Relationship Id="rId6" Type="http://schemas.openxmlformats.org/officeDocument/2006/relationships/image" Target="../media/image14.png"/><Relationship Id="rId5" Type="http://schemas.openxmlformats.org/officeDocument/2006/relationships/image" Target="../media/image2.emf"/><Relationship Id="rId4" Type="http://schemas.openxmlformats.org/officeDocument/2006/relationships/oleObject" Target="../embeddings/oleObject5.bin"/></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5D3CBA26-3034-4928-8F31-91BB7DD7A286}"/>
              </a:ext>
            </a:extLst>
          </p:cNvPr>
          <p:cNvGraphicFramePr>
            <a:graphicFrameLocks noChangeAspect="1"/>
          </p:cNvGraphicFramePr>
          <p:nvPr>
            <p:custDataLst>
              <p:tags r:id="rId2"/>
            </p:custDataLst>
            <p:extLst>
              <p:ext uri="{D42A27DB-BD31-4B8C-83A1-F6EECF244321}">
                <p14:modId xmlns:p14="http://schemas.microsoft.com/office/powerpoint/2010/main" val="287721646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052" name="think-cell Slide" r:id="rId5" imgW="395" imgH="396" progId="TCLayout.ActiveDocument.1">
                  <p:embed/>
                </p:oleObj>
              </mc:Choice>
              <mc:Fallback>
                <p:oleObj name="think-cell Slide" r:id="rId5" imgW="395" imgH="396"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pic>
        <p:nvPicPr>
          <p:cNvPr id="6" name="Picture 5" descr="A picture containing large, sitting, white, numbers">
            <a:extLst>
              <a:ext uri="{FF2B5EF4-FFF2-40B4-BE49-F238E27FC236}">
                <a16:creationId xmlns:a16="http://schemas.microsoft.com/office/drawing/2014/main" id="{9A5D9ED1-DFCC-4799-89E2-D118451B98DF}"/>
              </a:ext>
            </a:extLst>
          </p:cNvPr>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322" y="0"/>
            <a:ext cx="12191356" cy="6858000"/>
          </a:xfrm>
          <a:prstGeom prst="rect">
            <a:avLst/>
          </a:prstGeom>
        </p:spPr>
      </p:pic>
      <p:sp useBgFill="1">
        <p:nvSpPr>
          <p:cNvPr id="96" name="Freeform 5">
            <a:extLst>
              <a:ext uri="{FF2B5EF4-FFF2-40B4-BE49-F238E27FC236}">
                <a16:creationId xmlns:a16="http://schemas.microsoft.com/office/drawing/2014/main" id="{FE469E50-3893-4ED6-92BA-2985C32B0C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7131809" y="1385982"/>
            <a:ext cx="4031414"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Nova"/>
              <a:ea typeface="+mn-ea"/>
              <a:cs typeface="+mn-cs"/>
            </a:endParaRPr>
          </a:p>
        </p:txBody>
      </p:sp>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7389962" y="1673524"/>
            <a:ext cx="3485073" cy="2420504"/>
          </a:xfrm>
        </p:spPr>
        <p:txBody>
          <a:bodyPr vert="horz">
            <a:normAutofit/>
          </a:bodyPr>
          <a:lstStyle/>
          <a:p>
            <a:pPr algn="l"/>
            <a:r>
              <a:rPr lang="en-US" sz="4000" dirty="0"/>
              <a:t>DS4A Team 74 project</a:t>
            </a:r>
          </a:p>
        </p:txBody>
      </p:sp>
      <p:sp>
        <p:nvSpPr>
          <p:cNvPr id="3" name="Subtitle 2">
            <a:extLst>
              <a:ext uri="{FF2B5EF4-FFF2-40B4-BE49-F238E27FC236}">
                <a16:creationId xmlns:a16="http://schemas.microsoft.com/office/drawing/2014/main" id="{DB93FB3F-A8D4-46D3-A1C6-C79C64563729}"/>
              </a:ext>
            </a:extLst>
          </p:cNvPr>
          <p:cNvSpPr>
            <a:spLocks noGrp="1"/>
          </p:cNvSpPr>
          <p:nvPr>
            <p:ph type="subTitle" idx="1"/>
          </p:nvPr>
        </p:nvSpPr>
        <p:spPr>
          <a:xfrm>
            <a:off x="7389965" y="4157933"/>
            <a:ext cx="3485072" cy="1026544"/>
          </a:xfrm>
        </p:spPr>
        <p:txBody>
          <a:bodyPr>
            <a:normAutofit/>
          </a:bodyPr>
          <a:lstStyle/>
          <a:p>
            <a:pPr algn="l"/>
            <a:r>
              <a:rPr lang="en-US" sz="2300" dirty="0">
                <a:solidFill>
                  <a:srgbClr val="5792BA"/>
                </a:solidFill>
              </a:rPr>
              <a:t>EPM Asset Interventions</a:t>
            </a:r>
          </a:p>
        </p:txBody>
      </p:sp>
    </p:spTree>
    <p:extLst>
      <p:ext uri="{BB962C8B-B14F-4D97-AF65-F5344CB8AC3E}">
        <p14:creationId xmlns:p14="http://schemas.microsoft.com/office/powerpoint/2010/main" val="15831201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F2150EFB-50B0-46A9-935D-08504326558B}"/>
              </a:ext>
            </a:extLst>
          </p:cNvPr>
          <p:cNvGraphicFramePr>
            <a:graphicFrameLocks noChangeAspect="1"/>
          </p:cNvGraphicFramePr>
          <p:nvPr>
            <p:custDataLst>
              <p:tags r:id="rId2"/>
            </p:custDataLst>
            <p:extLst>
              <p:ext uri="{D42A27DB-BD31-4B8C-83A1-F6EECF244321}">
                <p14:modId xmlns:p14="http://schemas.microsoft.com/office/powerpoint/2010/main" val="231771916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077" name="think-cell Slide" r:id="rId4" imgW="395" imgH="396" progId="TCLayout.ActiveDocument.1">
                  <p:embed/>
                </p:oleObj>
              </mc:Choice>
              <mc:Fallback>
                <p:oleObj name="think-cell Slide" r:id="rId4" imgW="395" imgH="396"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63E9BE8D-1BFB-4B9C-9D35-EA9A27E00E47}"/>
              </a:ext>
            </a:extLst>
          </p:cNvPr>
          <p:cNvSpPr>
            <a:spLocks noGrp="1"/>
          </p:cNvSpPr>
          <p:nvPr>
            <p:ph type="title"/>
          </p:nvPr>
        </p:nvSpPr>
        <p:spPr/>
        <p:txBody>
          <a:bodyPr vert="horz"/>
          <a:lstStyle/>
          <a:p>
            <a:r>
              <a:rPr lang="en-US" dirty="0"/>
              <a:t>Business problem</a:t>
            </a:r>
          </a:p>
        </p:txBody>
      </p:sp>
      <p:sp>
        <p:nvSpPr>
          <p:cNvPr id="3" name="Content Placeholder 2">
            <a:extLst>
              <a:ext uri="{FF2B5EF4-FFF2-40B4-BE49-F238E27FC236}">
                <a16:creationId xmlns:a16="http://schemas.microsoft.com/office/drawing/2014/main" id="{5A7D218D-886C-423B-9A49-B3A13EAAA94B}"/>
              </a:ext>
            </a:extLst>
          </p:cNvPr>
          <p:cNvSpPr>
            <a:spLocks noGrp="1"/>
          </p:cNvSpPr>
          <p:nvPr>
            <p:ph idx="1"/>
          </p:nvPr>
        </p:nvSpPr>
        <p:spPr/>
        <p:txBody>
          <a:bodyPr/>
          <a:lstStyle/>
          <a:p>
            <a:r>
              <a:rPr lang="en-US" dirty="0"/>
              <a:t>EPM s a domiciliary public services company providing energy, water, sewage and natural gas utilities in 123 municipalities of Antioquia</a:t>
            </a:r>
          </a:p>
          <a:p>
            <a:r>
              <a:rPr lang="en-US" dirty="0"/>
              <a:t>Maintenance activities are carried out frequently on their physical assets. The details of these activities are stored in free-text work orders</a:t>
            </a:r>
          </a:p>
          <a:p>
            <a:r>
              <a:rPr lang="en-US" dirty="0"/>
              <a:t>EPM wants to understand better the </a:t>
            </a:r>
            <a:r>
              <a:rPr lang="en-US" b="1" dirty="0"/>
              <a:t>maintenance history, frequent problems and corrective actions undertaken in their assets </a:t>
            </a:r>
            <a:r>
              <a:rPr lang="en-US" dirty="0"/>
              <a:t>in order to devise effective preventive maintenance strategies</a:t>
            </a:r>
            <a:endParaRPr lang="en-US" b="1" dirty="0"/>
          </a:p>
        </p:txBody>
      </p:sp>
    </p:spTree>
    <p:extLst>
      <p:ext uri="{BB962C8B-B14F-4D97-AF65-F5344CB8AC3E}">
        <p14:creationId xmlns:p14="http://schemas.microsoft.com/office/powerpoint/2010/main" val="20664112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8F607FBC-D552-4226-8FD4-C473DABDC844}"/>
              </a:ext>
            </a:extLst>
          </p:cNvPr>
          <p:cNvGraphicFramePr>
            <a:graphicFrameLocks noChangeAspect="1"/>
          </p:cNvGraphicFramePr>
          <p:nvPr>
            <p:custDataLst>
              <p:tags r:id="rId2"/>
            </p:custDataLst>
            <p:extLst>
              <p:ext uri="{D42A27DB-BD31-4B8C-83A1-F6EECF244321}">
                <p14:modId xmlns:p14="http://schemas.microsoft.com/office/powerpoint/2010/main" val="229792741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4103" name="think-cell Slide" r:id="rId4" imgW="395" imgH="396" progId="TCLayout.ActiveDocument.1">
                  <p:embed/>
                </p:oleObj>
              </mc:Choice>
              <mc:Fallback>
                <p:oleObj name="think-cell Slide" r:id="rId4" imgW="395" imgH="396"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AF71F205-E8A9-4237-8AD2-ABD9BF694F3E}"/>
              </a:ext>
            </a:extLst>
          </p:cNvPr>
          <p:cNvSpPr>
            <a:spLocks noGrp="1"/>
          </p:cNvSpPr>
          <p:nvPr>
            <p:ph type="title"/>
          </p:nvPr>
        </p:nvSpPr>
        <p:spPr>
          <a:xfrm>
            <a:off x="913795" y="609600"/>
            <a:ext cx="10353762" cy="1257300"/>
          </a:xfrm>
        </p:spPr>
        <p:txBody>
          <a:bodyPr vert="horz">
            <a:normAutofit/>
          </a:bodyPr>
          <a:lstStyle/>
          <a:p>
            <a:r>
              <a:rPr lang="en-US" dirty="0"/>
              <a:t>Datasets and strategy</a:t>
            </a:r>
          </a:p>
        </p:txBody>
      </p:sp>
      <p:grpSp>
        <p:nvGrpSpPr>
          <p:cNvPr id="4" name="Group 3" descr="SmartArt graphic">
            <a:extLst>
              <a:ext uri="{FF2B5EF4-FFF2-40B4-BE49-F238E27FC236}">
                <a16:creationId xmlns:a16="http://schemas.microsoft.com/office/drawing/2014/main" id="{F825253F-2850-48BA-97C4-BA699F0E5F3F}"/>
              </a:ext>
            </a:extLst>
          </p:cNvPr>
          <p:cNvGrpSpPr/>
          <p:nvPr/>
        </p:nvGrpSpPr>
        <p:grpSpPr>
          <a:xfrm>
            <a:off x="701041" y="2221376"/>
            <a:ext cx="10557754" cy="3424897"/>
            <a:chOff x="701041" y="2221376"/>
            <a:chExt cx="10557754" cy="3424897"/>
          </a:xfrm>
        </p:grpSpPr>
        <p:sp>
          <p:nvSpPr>
            <p:cNvPr id="5" name="Rectangle 4" descr="Bullseye">
              <a:extLst>
                <a:ext uri="{FF2B5EF4-FFF2-40B4-BE49-F238E27FC236}">
                  <a16:creationId xmlns:a16="http://schemas.microsoft.com/office/drawing/2014/main" id="{FAEC3A1E-A1A2-4A03-BAD6-4CABD8E6C6C8}"/>
                </a:ext>
              </a:extLst>
            </p:cNvPr>
            <p:cNvSpPr/>
            <p:nvPr/>
          </p:nvSpPr>
          <p:spPr>
            <a:xfrm>
              <a:off x="1926340" y="2221376"/>
              <a:ext cx="1079788" cy="1079788"/>
            </a:xfrm>
            <a:prstGeom prst="rect">
              <a:avLst/>
            </a:prstGeom>
            <a: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6" name="Freeform: Shape 5">
              <a:extLst>
                <a:ext uri="{FF2B5EF4-FFF2-40B4-BE49-F238E27FC236}">
                  <a16:creationId xmlns:a16="http://schemas.microsoft.com/office/drawing/2014/main" id="{6B8F00D4-E349-47A0-A871-733ED281687B}"/>
                </a:ext>
              </a:extLst>
            </p:cNvPr>
            <p:cNvSpPr/>
            <p:nvPr/>
          </p:nvSpPr>
          <p:spPr>
            <a:xfrm>
              <a:off x="923679" y="3448434"/>
              <a:ext cx="3085109" cy="462766"/>
            </a:xfrm>
            <a:custGeom>
              <a:avLst/>
              <a:gdLst>
                <a:gd name="connsiteX0" fmla="*/ 0 w 3085109"/>
                <a:gd name="connsiteY0" fmla="*/ 0 h 462766"/>
                <a:gd name="connsiteX1" fmla="*/ 3085109 w 3085109"/>
                <a:gd name="connsiteY1" fmla="*/ 0 h 462766"/>
                <a:gd name="connsiteX2" fmla="*/ 3085109 w 3085109"/>
                <a:gd name="connsiteY2" fmla="*/ 462766 h 462766"/>
                <a:gd name="connsiteX3" fmla="*/ 0 w 3085109"/>
                <a:gd name="connsiteY3" fmla="*/ 462766 h 462766"/>
                <a:gd name="connsiteX4" fmla="*/ 0 w 3085109"/>
                <a:gd name="connsiteY4" fmla="*/ 0 h 4627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85109" h="462766">
                  <a:moveTo>
                    <a:pt x="0" y="0"/>
                  </a:moveTo>
                  <a:lnTo>
                    <a:pt x="3085109" y="0"/>
                  </a:lnTo>
                  <a:lnTo>
                    <a:pt x="3085109" y="462766"/>
                  </a:lnTo>
                  <a:lnTo>
                    <a:pt x="0" y="462766"/>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1333500">
                <a:lnSpc>
                  <a:spcPct val="100000"/>
                </a:lnSpc>
                <a:spcBef>
                  <a:spcPct val="0"/>
                </a:spcBef>
                <a:spcAft>
                  <a:spcPct val="35000"/>
                </a:spcAft>
                <a:buNone/>
                <a:defRPr b="1"/>
              </a:pPr>
              <a:r>
                <a:rPr lang="en-US" sz="3000" kern="1200" dirty="0"/>
                <a:t>Work orders</a:t>
              </a:r>
            </a:p>
          </p:txBody>
        </p:sp>
        <p:sp>
          <p:nvSpPr>
            <p:cNvPr id="7" name="Freeform: Shape 6">
              <a:extLst>
                <a:ext uri="{FF2B5EF4-FFF2-40B4-BE49-F238E27FC236}">
                  <a16:creationId xmlns:a16="http://schemas.microsoft.com/office/drawing/2014/main" id="{8DF12195-688E-4CF5-9524-4815A6E72F60}"/>
                </a:ext>
              </a:extLst>
            </p:cNvPr>
            <p:cNvSpPr/>
            <p:nvPr/>
          </p:nvSpPr>
          <p:spPr>
            <a:xfrm>
              <a:off x="701041" y="3979699"/>
              <a:ext cx="3484879" cy="1666574"/>
            </a:xfrm>
            <a:custGeom>
              <a:avLst/>
              <a:gdLst>
                <a:gd name="connsiteX0" fmla="*/ 0 w 3085109"/>
                <a:gd name="connsiteY0" fmla="*/ 0 h 1666574"/>
                <a:gd name="connsiteX1" fmla="*/ 3085109 w 3085109"/>
                <a:gd name="connsiteY1" fmla="*/ 0 h 1666574"/>
                <a:gd name="connsiteX2" fmla="*/ 3085109 w 3085109"/>
                <a:gd name="connsiteY2" fmla="*/ 1666574 h 1666574"/>
                <a:gd name="connsiteX3" fmla="*/ 0 w 3085109"/>
                <a:gd name="connsiteY3" fmla="*/ 1666574 h 1666574"/>
                <a:gd name="connsiteX4" fmla="*/ 0 w 3085109"/>
                <a:gd name="connsiteY4" fmla="*/ 0 h 1666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85109" h="1666574">
                  <a:moveTo>
                    <a:pt x="0" y="0"/>
                  </a:moveTo>
                  <a:lnTo>
                    <a:pt x="3085109" y="0"/>
                  </a:lnTo>
                  <a:lnTo>
                    <a:pt x="3085109" y="1666574"/>
                  </a:lnTo>
                  <a:lnTo>
                    <a:pt x="0" y="1666574"/>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pPr>
              <a:r>
                <a:rPr lang="en-US" sz="1700" b="1" kern="1200" dirty="0"/>
                <a:t>Text files </a:t>
              </a:r>
              <a:r>
                <a:rPr lang="en-US" sz="1700" kern="1200" dirty="0"/>
                <a:t>with work orders registries (old system)</a:t>
              </a:r>
            </a:p>
            <a:p>
              <a:pPr marL="0" lvl="0" indent="0" algn="ctr" defTabSz="755650">
                <a:lnSpc>
                  <a:spcPct val="100000"/>
                </a:lnSpc>
                <a:spcBef>
                  <a:spcPct val="0"/>
                </a:spcBef>
                <a:spcAft>
                  <a:spcPct val="35000"/>
                </a:spcAft>
                <a:buNone/>
              </a:pPr>
              <a:r>
                <a:rPr lang="en-US" sz="1700" kern="1200" dirty="0"/>
                <a:t>Excel table containing more structured data on problem classification and </a:t>
              </a:r>
              <a:r>
                <a:rPr lang="en-US" sz="1700" b="1" kern="1200" dirty="0"/>
                <a:t>html worklogs </a:t>
              </a:r>
              <a:r>
                <a:rPr lang="en-US" sz="1700" kern="1200" dirty="0"/>
                <a:t>(new system)</a:t>
              </a:r>
            </a:p>
          </p:txBody>
        </p:sp>
        <p:sp>
          <p:nvSpPr>
            <p:cNvPr id="8" name="Rectangle 7" descr="Bar chart">
              <a:extLst>
                <a:ext uri="{FF2B5EF4-FFF2-40B4-BE49-F238E27FC236}">
                  <a16:creationId xmlns:a16="http://schemas.microsoft.com/office/drawing/2014/main" id="{A22F1FFB-C935-4BA2-B8A2-6E72EFD204F8}"/>
                </a:ext>
              </a:extLst>
            </p:cNvPr>
            <p:cNvSpPr/>
            <p:nvPr/>
          </p:nvSpPr>
          <p:spPr>
            <a:xfrm>
              <a:off x="5551343" y="2221376"/>
              <a:ext cx="1079788" cy="1079788"/>
            </a:xfrm>
            <a:prstGeom prst="rect">
              <a:avLst/>
            </a:prstGeom>
            <a: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9" name="Freeform: Shape 8">
              <a:extLst>
                <a:ext uri="{FF2B5EF4-FFF2-40B4-BE49-F238E27FC236}">
                  <a16:creationId xmlns:a16="http://schemas.microsoft.com/office/drawing/2014/main" id="{9FD10327-5F22-4460-B00C-A4858D386036}"/>
                </a:ext>
              </a:extLst>
            </p:cNvPr>
            <p:cNvSpPr/>
            <p:nvPr/>
          </p:nvSpPr>
          <p:spPr>
            <a:xfrm>
              <a:off x="4548682" y="3448434"/>
              <a:ext cx="3085109" cy="462766"/>
            </a:xfrm>
            <a:custGeom>
              <a:avLst/>
              <a:gdLst>
                <a:gd name="connsiteX0" fmla="*/ 0 w 3085109"/>
                <a:gd name="connsiteY0" fmla="*/ 0 h 462766"/>
                <a:gd name="connsiteX1" fmla="*/ 3085109 w 3085109"/>
                <a:gd name="connsiteY1" fmla="*/ 0 h 462766"/>
                <a:gd name="connsiteX2" fmla="*/ 3085109 w 3085109"/>
                <a:gd name="connsiteY2" fmla="*/ 462766 h 462766"/>
                <a:gd name="connsiteX3" fmla="*/ 0 w 3085109"/>
                <a:gd name="connsiteY3" fmla="*/ 462766 h 462766"/>
                <a:gd name="connsiteX4" fmla="*/ 0 w 3085109"/>
                <a:gd name="connsiteY4" fmla="*/ 0 h 4627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85109" h="462766">
                  <a:moveTo>
                    <a:pt x="0" y="0"/>
                  </a:moveTo>
                  <a:lnTo>
                    <a:pt x="3085109" y="0"/>
                  </a:lnTo>
                  <a:lnTo>
                    <a:pt x="3085109" y="462766"/>
                  </a:lnTo>
                  <a:lnTo>
                    <a:pt x="0" y="462766"/>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1333500">
                <a:lnSpc>
                  <a:spcPct val="100000"/>
                </a:lnSpc>
                <a:spcBef>
                  <a:spcPct val="0"/>
                </a:spcBef>
                <a:spcAft>
                  <a:spcPct val="35000"/>
                </a:spcAft>
                <a:buNone/>
                <a:defRPr b="1"/>
              </a:pPr>
              <a:r>
                <a:rPr lang="en-US" sz="3000" kern="1200" dirty="0"/>
                <a:t>Assets</a:t>
              </a:r>
            </a:p>
          </p:txBody>
        </p:sp>
        <p:sp>
          <p:nvSpPr>
            <p:cNvPr id="10" name="Freeform: Shape 9">
              <a:extLst>
                <a:ext uri="{FF2B5EF4-FFF2-40B4-BE49-F238E27FC236}">
                  <a16:creationId xmlns:a16="http://schemas.microsoft.com/office/drawing/2014/main" id="{2DE4CA9B-84AF-44F7-BF13-9C351D16063F}"/>
                </a:ext>
              </a:extLst>
            </p:cNvPr>
            <p:cNvSpPr/>
            <p:nvPr/>
          </p:nvSpPr>
          <p:spPr>
            <a:xfrm>
              <a:off x="4548682" y="3979699"/>
              <a:ext cx="3085109" cy="1666574"/>
            </a:xfrm>
            <a:custGeom>
              <a:avLst/>
              <a:gdLst>
                <a:gd name="connsiteX0" fmla="*/ 0 w 3085109"/>
                <a:gd name="connsiteY0" fmla="*/ 0 h 1666574"/>
                <a:gd name="connsiteX1" fmla="*/ 3085109 w 3085109"/>
                <a:gd name="connsiteY1" fmla="*/ 0 h 1666574"/>
                <a:gd name="connsiteX2" fmla="*/ 3085109 w 3085109"/>
                <a:gd name="connsiteY2" fmla="*/ 1666574 h 1666574"/>
                <a:gd name="connsiteX3" fmla="*/ 0 w 3085109"/>
                <a:gd name="connsiteY3" fmla="*/ 1666574 h 1666574"/>
                <a:gd name="connsiteX4" fmla="*/ 0 w 3085109"/>
                <a:gd name="connsiteY4" fmla="*/ 0 h 1666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85109" h="1666574">
                  <a:moveTo>
                    <a:pt x="0" y="0"/>
                  </a:moveTo>
                  <a:lnTo>
                    <a:pt x="3085109" y="0"/>
                  </a:lnTo>
                  <a:lnTo>
                    <a:pt x="3085109" y="1666574"/>
                  </a:lnTo>
                  <a:lnTo>
                    <a:pt x="0" y="1666574"/>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pPr>
              <a:r>
                <a:rPr lang="en-US" sz="1700" kern="1200" dirty="0"/>
                <a:t>Table containing identification data for each asset</a:t>
              </a:r>
            </a:p>
          </p:txBody>
        </p:sp>
        <p:sp>
          <p:nvSpPr>
            <p:cNvPr id="11" name="Rectangle 10" descr="Checkmark">
              <a:extLst>
                <a:ext uri="{FF2B5EF4-FFF2-40B4-BE49-F238E27FC236}">
                  <a16:creationId xmlns:a16="http://schemas.microsoft.com/office/drawing/2014/main" id="{A9E4BEF1-AF76-407E-81F3-52DC1EB39DE9}"/>
                </a:ext>
              </a:extLst>
            </p:cNvPr>
            <p:cNvSpPr/>
            <p:nvPr/>
          </p:nvSpPr>
          <p:spPr>
            <a:xfrm>
              <a:off x="9176346" y="2221376"/>
              <a:ext cx="1079788" cy="1079788"/>
            </a:xfrm>
            <a:prstGeom prst="rect">
              <a:avLst/>
            </a:prstGeom>
            <a: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13" name="Freeform: Shape 12">
              <a:extLst>
                <a:ext uri="{FF2B5EF4-FFF2-40B4-BE49-F238E27FC236}">
                  <a16:creationId xmlns:a16="http://schemas.microsoft.com/office/drawing/2014/main" id="{FBE59F91-43F0-41F3-BC64-DB7C38F51324}"/>
                </a:ext>
              </a:extLst>
            </p:cNvPr>
            <p:cNvSpPr/>
            <p:nvPr/>
          </p:nvSpPr>
          <p:spPr>
            <a:xfrm>
              <a:off x="8173686" y="3448434"/>
              <a:ext cx="3085109" cy="462766"/>
            </a:xfrm>
            <a:custGeom>
              <a:avLst/>
              <a:gdLst>
                <a:gd name="connsiteX0" fmla="*/ 0 w 3085109"/>
                <a:gd name="connsiteY0" fmla="*/ 0 h 462766"/>
                <a:gd name="connsiteX1" fmla="*/ 3085109 w 3085109"/>
                <a:gd name="connsiteY1" fmla="*/ 0 h 462766"/>
                <a:gd name="connsiteX2" fmla="*/ 3085109 w 3085109"/>
                <a:gd name="connsiteY2" fmla="*/ 462766 h 462766"/>
                <a:gd name="connsiteX3" fmla="*/ 0 w 3085109"/>
                <a:gd name="connsiteY3" fmla="*/ 462766 h 462766"/>
                <a:gd name="connsiteX4" fmla="*/ 0 w 3085109"/>
                <a:gd name="connsiteY4" fmla="*/ 0 h 4627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85109" h="462766">
                  <a:moveTo>
                    <a:pt x="0" y="0"/>
                  </a:moveTo>
                  <a:lnTo>
                    <a:pt x="3085109" y="0"/>
                  </a:lnTo>
                  <a:lnTo>
                    <a:pt x="3085109" y="462766"/>
                  </a:lnTo>
                  <a:lnTo>
                    <a:pt x="0" y="462766"/>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1333500">
                <a:lnSpc>
                  <a:spcPct val="100000"/>
                </a:lnSpc>
                <a:spcBef>
                  <a:spcPct val="0"/>
                </a:spcBef>
                <a:spcAft>
                  <a:spcPct val="35000"/>
                </a:spcAft>
                <a:buNone/>
                <a:defRPr b="1"/>
              </a:pPr>
              <a:r>
                <a:rPr lang="en-US" sz="3000" kern="1200" dirty="0"/>
                <a:t>Relations</a:t>
              </a:r>
            </a:p>
          </p:txBody>
        </p:sp>
        <p:sp>
          <p:nvSpPr>
            <p:cNvPr id="14" name="Freeform: Shape 13">
              <a:extLst>
                <a:ext uri="{FF2B5EF4-FFF2-40B4-BE49-F238E27FC236}">
                  <a16:creationId xmlns:a16="http://schemas.microsoft.com/office/drawing/2014/main" id="{06B5D81F-0B6E-465F-B22F-89FF5DA1D495}"/>
                </a:ext>
              </a:extLst>
            </p:cNvPr>
            <p:cNvSpPr/>
            <p:nvPr/>
          </p:nvSpPr>
          <p:spPr>
            <a:xfrm>
              <a:off x="8173686" y="3979699"/>
              <a:ext cx="3085109" cy="1666574"/>
            </a:xfrm>
            <a:custGeom>
              <a:avLst/>
              <a:gdLst>
                <a:gd name="connsiteX0" fmla="*/ 0 w 3085109"/>
                <a:gd name="connsiteY0" fmla="*/ 0 h 1666574"/>
                <a:gd name="connsiteX1" fmla="*/ 3085109 w 3085109"/>
                <a:gd name="connsiteY1" fmla="*/ 0 h 1666574"/>
                <a:gd name="connsiteX2" fmla="*/ 3085109 w 3085109"/>
                <a:gd name="connsiteY2" fmla="*/ 1666574 h 1666574"/>
                <a:gd name="connsiteX3" fmla="*/ 0 w 3085109"/>
                <a:gd name="connsiteY3" fmla="*/ 1666574 h 1666574"/>
                <a:gd name="connsiteX4" fmla="*/ 0 w 3085109"/>
                <a:gd name="connsiteY4" fmla="*/ 0 h 1666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85109" h="1666574">
                  <a:moveTo>
                    <a:pt x="0" y="0"/>
                  </a:moveTo>
                  <a:lnTo>
                    <a:pt x="3085109" y="0"/>
                  </a:lnTo>
                  <a:lnTo>
                    <a:pt x="3085109" y="1666574"/>
                  </a:lnTo>
                  <a:lnTo>
                    <a:pt x="0" y="1666574"/>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pPr>
              <a:r>
                <a:rPr lang="en-US" sz="1700" kern="1200" dirty="0"/>
                <a:t>Tables containing asset problem classification, hierarchy of anomaly codes, complementary data on work orders registered using the old system</a:t>
              </a:r>
            </a:p>
          </p:txBody>
        </p:sp>
      </p:grpSp>
      <p:sp>
        <p:nvSpPr>
          <p:cNvPr id="16" name="Rectangle 15">
            <a:extLst>
              <a:ext uri="{FF2B5EF4-FFF2-40B4-BE49-F238E27FC236}">
                <a16:creationId xmlns:a16="http://schemas.microsoft.com/office/drawing/2014/main" id="{21AFA420-6904-4A2D-9968-B0859FF70B60}"/>
              </a:ext>
            </a:extLst>
          </p:cNvPr>
          <p:cNvSpPr/>
          <p:nvPr/>
        </p:nvSpPr>
        <p:spPr>
          <a:xfrm>
            <a:off x="4277360" y="5031069"/>
            <a:ext cx="4145280" cy="1631216"/>
          </a:xfrm>
          <a:prstGeom prst="rect">
            <a:avLst/>
          </a:prstGeom>
        </p:spPr>
        <p:txBody>
          <a:bodyPr wrap="square">
            <a:spAutoFit/>
          </a:bodyPr>
          <a:lstStyle/>
          <a:p>
            <a:r>
              <a:rPr lang="en-US" sz="2000" b="1" dirty="0"/>
              <a:t>Natural Language Processing (NLP) algorithms are necessary to get keywords and relationships from the provided dataset</a:t>
            </a:r>
          </a:p>
        </p:txBody>
      </p:sp>
    </p:spTree>
    <p:extLst>
      <p:ext uri="{BB962C8B-B14F-4D97-AF65-F5344CB8AC3E}">
        <p14:creationId xmlns:p14="http://schemas.microsoft.com/office/powerpoint/2010/main" val="25751531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8708B9E9-3857-4BA1-ACCC-33432CD1913C}"/>
              </a:ext>
            </a:extLst>
          </p:cNvPr>
          <p:cNvGraphicFramePr>
            <a:graphicFrameLocks noChangeAspect="1"/>
          </p:cNvGraphicFramePr>
          <p:nvPr>
            <p:custDataLst>
              <p:tags r:id="rId2"/>
            </p:custDataLst>
            <p:extLst>
              <p:ext uri="{D42A27DB-BD31-4B8C-83A1-F6EECF244321}">
                <p14:modId xmlns:p14="http://schemas.microsoft.com/office/powerpoint/2010/main" val="115949176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5126" name="think-cell Slide" r:id="rId4" imgW="395" imgH="396" progId="TCLayout.ActiveDocument.1">
                  <p:embed/>
                </p:oleObj>
              </mc:Choice>
              <mc:Fallback>
                <p:oleObj name="think-cell Slide" r:id="rId4" imgW="395" imgH="396"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3A3AD7A1-76B9-4505-8EAA-F31BF5E62045}"/>
              </a:ext>
            </a:extLst>
          </p:cNvPr>
          <p:cNvSpPr>
            <a:spLocks noGrp="1"/>
          </p:cNvSpPr>
          <p:nvPr>
            <p:ph type="title"/>
          </p:nvPr>
        </p:nvSpPr>
        <p:spPr>
          <a:xfrm>
            <a:off x="568961" y="763701"/>
            <a:ext cx="4724399" cy="668859"/>
          </a:xfrm>
        </p:spPr>
        <p:txBody>
          <a:bodyPr vert="horz"/>
          <a:lstStyle/>
          <a:p>
            <a:r>
              <a:rPr lang="en-US" dirty="0"/>
              <a:t>Methods and interface</a:t>
            </a:r>
          </a:p>
        </p:txBody>
      </p:sp>
      <p:sp>
        <p:nvSpPr>
          <p:cNvPr id="4" name="Text Placeholder 3">
            <a:extLst>
              <a:ext uri="{FF2B5EF4-FFF2-40B4-BE49-F238E27FC236}">
                <a16:creationId xmlns:a16="http://schemas.microsoft.com/office/drawing/2014/main" id="{0D53CA2A-EB24-4483-8ED0-E5858D42C95B}"/>
              </a:ext>
            </a:extLst>
          </p:cNvPr>
          <p:cNvSpPr>
            <a:spLocks noGrp="1"/>
          </p:cNvSpPr>
          <p:nvPr>
            <p:ph type="body" sz="half" idx="2"/>
          </p:nvPr>
        </p:nvSpPr>
        <p:spPr>
          <a:xfrm>
            <a:off x="568960" y="1615441"/>
            <a:ext cx="4724400" cy="4582158"/>
          </a:xfrm>
        </p:spPr>
        <p:txBody>
          <a:bodyPr>
            <a:normAutofit/>
          </a:bodyPr>
          <a:lstStyle/>
          <a:p>
            <a:pPr marL="285750" indent="-285750">
              <a:buFont typeface="Arial" panose="020B0604020202020204" pitchFamily="34" charset="0"/>
              <a:buChar char="•"/>
            </a:pPr>
            <a:r>
              <a:rPr lang="en-US" sz="1800" dirty="0"/>
              <a:t>The main challenge with this dataset is to extract meaningful insights from free-text files</a:t>
            </a:r>
          </a:p>
          <a:p>
            <a:pPr marL="285750" indent="-285750">
              <a:buFont typeface="Arial" panose="020B0604020202020204" pitchFamily="34" charset="0"/>
              <a:buChar char="•"/>
            </a:pPr>
            <a:r>
              <a:rPr lang="en-US" sz="1800" dirty="0"/>
              <a:t>Work orders issued using the new system have additional tags that can be used to classify them more easily. Supervised ML algorithms can be explored to label work orders issued using the old system</a:t>
            </a:r>
          </a:p>
          <a:p>
            <a:pPr marL="285750" indent="-285750">
              <a:buFont typeface="Arial" panose="020B0604020202020204" pitchFamily="34" charset="0"/>
              <a:buChar char="•"/>
            </a:pPr>
            <a:r>
              <a:rPr lang="en-US" sz="1800" dirty="0"/>
              <a:t>We expect to deliver a platform in which data from each asset can be queried and displayed easily, with relevant insights obtained from all work orders</a:t>
            </a:r>
          </a:p>
        </p:txBody>
      </p:sp>
      <p:pic>
        <p:nvPicPr>
          <p:cNvPr id="10" name="Picture 9">
            <a:extLst>
              <a:ext uri="{FF2B5EF4-FFF2-40B4-BE49-F238E27FC236}">
                <a16:creationId xmlns:a16="http://schemas.microsoft.com/office/drawing/2014/main" id="{FE9EF17C-F064-4002-8696-6A98C1775B52}"/>
              </a:ext>
            </a:extLst>
          </p:cNvPr>
          <p:cNvPicPr>
            <a:picLocks noChangeAspect="1"/>
          </p:cNvPicPr>
          <p:nvPr/>
        </p:nvPicPr>
        <p:blipFill>
          <a:blip r:embed="rId6"/>
          <a:stretch>
            <a:fillRect/>
          </a:stretch>
        </p:blipFill>
        <p:spPr>
          <a:xfrm>
            <a:off x="6258559" y="411480"/>
            <a:ext cx="5364480" cy="3017520"/>
          </a:xfrm>
          <a:prstGeom prst="rect">
            <a:avLst/>
          </a:prstGeom>
        </p:spPr>
      </p:pic>
      <p:pic>
        <p:nvPicPr>
          <p:cNvPr id="12" name="Picture 11" descr="Text&#10;&#10;Description automatically generated">
            <a:extLst>
              <a:ext uri="{FF2B5EF4-FFF2-40B4-BE49-F238E27FC236}">
                <a16:creationId xmlns:a16="http://schemas.microsoft.com/office/drawing/2014/main" id="{C887E54B-1307-4749-8C06-3CEAA40B2785}"/>
              </a:ext>
            </a:extLst>
          </p:cNvPr>
          <p:cNvPicPr>
            <a:picLocks noChangeAspect="1"/>
          </p:cNvPicPr>
          <p:nvPr/>
        </p:nvPicPr>
        <p:blipFill>
          <a:blip r:embed="rId7"/>
          <a:stretch>
            <a:fillRect/>
          </a:stretch>
        </p:blipFill>
        <p:spPr>
          <a:xfrm>
            <a:off x="6258559" y="3606800"/>
            <a:ext cx="2590800" cy="2590800"/>
          </a:xfrm>
          <a:prstGeom prst="rect">
            <a:avLst/>
          </a:prstGeom>
        </p:spPr>
      </p:pic>
      <p:pic>
        <p:nvPicPr>
          <p:cNvPr id="16" name="Picture 15" descr="Text&#10;&#10;Description automatically generated">
            <a:extLst>
              <a:ext uri="{FF2B5EF4-FFF2-40B4-BE49-F238E27FC236}">
                <a16:creationId xmlns:a16="http://schemas.microsoft.com/office/drawing/2014/main" id="{3F091B49-9555-4F1F-9F4E-A3F7CE2E5523}"/>
              </a:ext>
            </a:extLst>
          </p:cNvPr>
          <p:cNvPicPr>
            <a:picLocks noChangeAspect="1"/>
          </p:cNvPicPr>
          <p:nvPr/>
        </p:nvPicPr>
        <p:blipFill>
          <a:blip r:embed="rId8"/>
          <a:stretch>
            <a:fillRect/>
          </a:stretch>
        </p:blipFill>
        <p:spPr>
          <a:xfrm>
            <a:off x="9032241" y="3606801"/>
            <a:ext cx="2590798" cy="2590798"/>
          </a:xfrm>
          <a:prstGeom prst="rect">
            <a:avLst/>
          </a:prstGeom>
        </p:spPr>
      </p:pic>
    </p:spTree>
    <p:extLst>
      <p:ext uri="{BB962C8B-B14F-4D97-AF65-F5344CB8AC3E}">
        <p14:creationId xmlns:p14="http://schemas.microsoft.com/office/powerpoint/2010/main" val="389017610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Arial Nova">
      <a:majorFont>
        <a:latin typeface="Arial Nova Light"/>
        <a:ea typeface=""/>
        <a:cs typeface=""/>
      </a:majorFont>
      <a:minorFont>
        <a:latin typeface="Arial Nova"/>
        <a:ea typeface=""/>
        <a:cs typeface=""/>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5560E646-30AD-4BA0-97EA-A7A07DF5499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0CB38EC-895A-4F8F-8F75-E263501ABB5A}">
  <ds:schemaRefs>
    <ds:schemaRef ds:uri="http://schemas.microsoft.com/sharepoint/v3/contenttype/forms"/>
  </ds:schemaRefs>
</ds:datastoreItem>
</file>

<file path=customXml/itemProps3.xml><?xml version="1.0" encoding="utf-8"?>
<ds:datastoreItem xmlns:ds="http://schemas.openxmlformats.org/officeDocument/2006/customXml" ds:itemID="{F7E70FC5-1855-47AB-8CE1-CB3C873A8988}">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{AC36A6D5-7F21-4E82-91FE-C31E2A47C656}tf11665031_win32</Template>
  <TotalTime>59</TotalTime>
  <Words>237</Words>
  <Application>Microsoft Office PowerPoint</Application>
  <PresentationFormat>Widescreen</PresentationFormat>
  <Paragraphs>19</Paragraphs>
  <Slides>4</Slides>
  <Notes>0</Notes>
  <HiddenSlides>0</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1</vt:i4>
      </vt:variant>
      <vt:variant>
        <vt:lpstr>Slide Titles</vt:lpstr>
      </vt:variant>
      <vt:variant>
        <vt:i4>4</vt:i4>
      </vt:variant>
    </vt:vector>
  </HeadingPairs>
  <TitlesOfParts>
    <vt:vector size="10" baseType="lpstr">
      <vt:lpstr>Arial</vt:lpstr>
      <vt:lpstr>Arial Nova</vt:lpstr>
      <vt:lpstr>Arial Nova Light</vt:lpstr>
      <vt:lpstr>Wingdings 2</vt:lpstr>
      <vt:lpstr>SlateVTI</vt:lpstr>
      <vt:lpstr>think-cell Slide</vt:lpstr>
      <vt:lpstr>DS4A Team 74 project</vt:lpstr>
      <vt:lpstr>Business problem</vt:lpstr>
      <vt:lpstr>Datasets and strategy</vt:lpstr>
      <vt:lpstr>Methods and interface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DS4A Team 74 project</dc:title>
  <dc:creator>Hernández, Fabián</dc:creator>
  <cp:lastModifiedBy>Hernández, Fabián</cp:lastModifiedBy>
  <cp:revision>8</cp:revision>
  <dcterms:created xsi:type="dcterms:W3CDTF">2021-07-29T21:00:25Z</dcterms:created>
  <dcterms:modified xsi:type="dcterms:W3CDTF">2021-07-30T21:06:31Z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